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tl="1" saveSubsetFonts="1">
  <p:sldMasterIdLst>
    <p:sldMasterId id="2147483828" r:id="rId1"/>
  </p:sldMasterIdLst>
  <p:notesMasterIdLst>
    <p:notesMasterId r:id="rId14"/>
  </p:notesMasterIdLst>
  <p:handoutMasterIdLst>
    <p:handoutMasterId r:id="rId15"/>
  </p:handoutMasterIdLst>
  <p:sldIdLst>
    <p:sldId id="256" r:id="rId2"/>
    <p:sldId id="733" r:id="rId3"/>
    <p:sldId id="744" r:id="rId4"/>
    <p:sldId id="747" r:id="rId5"/>
    <p:sldId id="734" r:id="rId6"/>
    <p:sldId id="737" r:id="rId7"/>
    <p:sldId id="741" r:id="rId8"/>
    <p:sldId id="750" r:id="rId9"/>
    <p:sldId id="748" r:id="rId10"/>
    <p:sldId id="749" r:id="rId11"/>
    <p:sldId id="735" r:id="rId12"/>
    <p:sldId id="736" r:id="rId13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99"/>
    <a:srgbClr val="993300"/>
    <a:srgbClr val="00CC00"/>
    <a:srgbClr val="66CCFF"/>
    <a:srgbClr val="660066"/>
    <a:srgbClr val="CCFFFF"/>
    <a:srgbClr val="CCECFF"/>
    <a:srgbClr val="00CC66"/>
    <a:srgbClr val="800000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661" autoAdjust="0"/>
    <p:restoredTop sz="89427" autoAdjust="0"/>
  </p:normalViewPr>
  <p:slideViewPr>
    <p:cSldViewPr>
      <p:cViewPr>
        <p:scale>
          <a:sx n="75" d="100"/>
          <a:sy n="75" d="100"/>
        </p:scale>
        <p:origin x="-1242" y="29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8C89DB31-F4C0-48E6-A8A9-32EE9C06FA7B}" type="datetime8">
              <a:rPr lang="fa-IR" smtClean="0"/>
              <a:pPr/>
              <a:t>14،ژوئيه، 18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C00E812D-0111-4F40-A95A-A6DA92093675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8874576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D68CB79F-31E3-46BB-A948-74A9B3AEAB52}" type="datetime8">
              <a:rPr lang="fa-IR" smtClean="0"/>
              <a:pPr/>
              <a:t>14،ژوئيه، 18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C9DFD473-5798-40B1-AC71-6460AA10EB8F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05730402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DFD473-5798-40B1-AC71-6460AA10EB8F}" type="slidenum">
              <a:rPr lang="fa-IR" smtClean="0"/>
              <a:pPr/>
              <a:t>1</a:t>
            </a:fld>
            <a:endParaRPr lang="fa-I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853BE4A8-61E1-47D0-9CD1-93F1E65D844E}" type="datetime8">
              <a:rPr lang="fa-IR" smtClean="0"/>
              <a:pPr/>
              <a:t>14،ژوئيه، 18</a:t>
            </a:fld>
            <a:endParaRPr lang="fa-IR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fa-IR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20CD237-EBCB-44B1-B53E-BAF42B599DE9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3ED0C-1112-4DC6-A9C4-5EF6A3A5CE1F}" type="datetime8">
              <a:rPr lang="fa-IR" smtClean="0"/>
              <a:pPr/>
              <a:t>14،ژوئيه، 18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CD237-EBCB-44B1-B53E-BAF42B599DE9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BDDA592C-A20A-405B-875E-F0DA44F5FEB1}" type="datetime8">
              <a:rPr lang="fa-IR" smtClean="0"/>
              <a:pPr/>
              <a:t>14،ژوئيه، 18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fa-IR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920CD237-EBCB-44B1-B53E-BAF42B599DE9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2E7BB-07D5-4420-A4BA-6A831801A08C}" type="datetime8">
              <a:rPr lang="fa-IR" smtClean="0"/>
              <a:pPr/>
              <a:t>14،ژوئيه، 18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20CD237-EBCB-44B1-B53E-BAF42B599DE9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80C2B-4FE4-4460-B7E7-266A67DEB8BB}" type="datetime8">
              <a:rPr lang="fa-IR" smtClean="0"/>
              <a:pPr/>
              <a:t>14،ژوئيه، 18</a:t>
            </a:fld>
            <a:endParaRPr lang="fa-IR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920CD237-EBCB-44B1-B53E-BAF42B599DE9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fa-I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08BF7860-F843-4B2D-BCBD-D81C3519FC2E}" type="datetime8">
              <a:rPr lang="fa-IR" smtClean="0"/>
              <a:pPr/>
              <a:t>14،ژوئيه، 18</a:t>
            </a:fld>
            <a:endParaRPr lang="fa-IR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920CD237-EBCB-44B1-B53E-BAF42B599DE9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fa-I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44D833B0-4EFF-4CE5-9ED0-76DD0092D283}" type="datetime8">
              <a:rPr lang="fa-IR" smtClean="0"/>
              <a:pPr/>
              <a:t>14،ژوئيه، 18</a:t>
            </a:fld>
            <a:endParaRPr lang="fa-IR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920CD237-EBCB-44B1-B53E-BAF42B599DE9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fa-IR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D4674-0328-42D5-A003-81B04093C413}" type="datetime8">
              <a:rPr lang="fa-IR" smtClean="0"/>
              <a:pPr/>
              <a:t>14،ژوئيه، 18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20CD237-EBCB-44B1-B53E-BAF42B599DE9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C8A39-8A96-48FF-865F-758593458D18}" type="datetime8">
              <a:rPr lang="fa-IR" smtClean="0"/>
              <a:pPr/>
              <a:t>14،ژوئيه، 18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20CD237-EBCB-44B1-B53E-BAF42B599DE9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B4928-023E-4DB2-AB50-7872AC86B136}" type="datetime8">
              <a:rPr lang="fa-IR" smtClean="0"/>
              <a:pPr/>
              <a:t>14،ژوئيه، 18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20CD237-EBCB-44B1-B53E-BAF42B599DE9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6A70B20F-126A-4EB4-8D59-21E7F1B32646}" type="datetime8">
              <a:rPr lang="fa-IR" smtClean="0"/>
              <a:pPr/>
              <a:t>14،ژوئيه، 18</a:t>
            </a:fld>
            <a:endParaRPr lang="fa-IR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920CD237-EBCB-44B1-B53E-BAF42B599DE9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66C2F7-AD40-4E2A-BDFE-C542D6E15D36}" type="datetime8">
              <a:rPr lang="fa-IR" smtClean="0"/>
              <a:pPr/>
              <a:t>14،ژوئيه، 18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fa-IR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920CD237-EBCB-44B1-B53E-BAF42B599DE9}" type="slidenum">
              <a:rPr lang="fa-IR" smtClean="0"/>
              <a:pPr/>
              <a:t>‹#›</a:t>
            </a:fld>
            <a:endParaRPr lang="fa-I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hf hdr="0" ftr="0" dt="0"/>
  <p:txStyles>
    <p:titleStyle>
      <a:lvl1pPr algn="l" rtl="1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r" rtl="1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r" rtl="1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r" rtl="1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r" rtl="1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r" rtl="1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r" rtl="1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r" rtl="1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r" rtl="1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r" rtl="1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2">
              <a:lumMod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714348" y="357166"/>
            <a:ext cx="7851648" cy="6143668"/>
          </a:xfrm>
          <a:prstGeom prst="rect">
            <a:avLst/>
          </a:prstGeom>
          <a:ln>
            <a:noFill/>
          </a:ln>
        </p:spPr>
        <p:txBody>
          <a:bodyPr vert="horz" lIns="0" tIns="0" rIns="18288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ctr">
              <a:spcBef>
                <a:spcPct val="0"/>
              </a:spcBef>
            </a:pPr>
            <a:r>
              <a:rPr lang="fa-IR" sz="2800" b="1" dirty="0" smtClean="0">
                <a:solidFill>
                  <a:srgbClr val="FF99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گزارش شش ماهه دوم(سوم، ...)</a:t>
            </a:r>
          </a:p>
          <a:p>
            <a:pPr algn="ctr">
              <a:spcBef>
                <a:spcPct val="0"/>
              </a:spcBef>
            </a:pPr>
            <a:endParaRPr lang="fa-IR" sz="2800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ranNastaliq" pitchFamily="18" charset="0"/>
              <a:cs typeface="IranNastaliq" pitchFamily="18" charset="0"/>
            </a:endParaRPr>
          </a:p>
          <a:p>
            <a:pPr algn="ctr">
              <a:spcBef>
                <a:spcPct val="0"/>
              </a:spcBef>
            </a:pPr>
            <a:endParaRPr lang="fa-IR" sz="6600" b="1" dirty="0" smtClean="0">
              <a:solidFill>
                <a:srgbClr val="002060"/>
              </a:solidFill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  <a:latin typeface="IranNastaliq" pitchFamily="18" charset="0"/>
              <a:cs typeface="IranNastaliq" pitchFamily="18" charset="0"/>
            </a:endParaRPr>
          </a:p>
          <a:p>
            <a:pPr algn="ctr">
              <a:spcBef>
                <a:spcPct val="0"/>
              </a:spcBef>
            </a:pPr>
            <a:r>
              <a:rPr lang="fa-IR" sz="4000" b="1" dirty="0" smtClean="0">
                <a:solidFill>
                  <a:srgbClr val="9933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Nazanin" panose="00000400000000000000" pitchFamily="2" charset="-78"/>
              </a:rPr>
              <a:t>عنوان رساله</a:t>
            </a:r>
          </a:p>
          <a:p>
            <a:pPr algn="ctr">
              <a:spcBef>
                <a:spcPct val="0"/>
              </a:spcBef>
            </a:pPr>
            <a:endParaRPr lang="fa-IR" sz="6600" b="1" dirty="0">
              <a:solidFill>
                <a:srgbClr val="993300"/>
              </a:solidFill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  <a:latin typeface="IranNastaliq" panose="02000503000000020003" pitchFamily="2" charset="0"/>
              <a:cs typeface="B Nazanin" panose="00000400000000000000" pitchFamily="2" charset="-78"/>
            </a:endParaRPr>
          </a:p>
          <a:p>
            <a:pPr algn="ctr">
              <a:spcBef>
                <a:spcPct val="0"/>
              </a:spcBef>
            </a:pPr>
            <a:r>
              <a:rPr lang="fa-IR" sz="2800" dirty="0" smtClean="0">
                <a:solidFill>
                  <a:srgbClr val="993300"/>
                </a:solidFill>
                <a:latin typeface="IranNastaliq" panose="02000503000000020003" pitchFamily="2" charset="0"/>
                <a:cs typeface="B Nazanin" panose="00000400000000000000" pitchFamily="2" charset="-78"/>
              </a:rPr>
              <a:t>ارائه دهنده: نام دانشجو</a:t>
            </a:r>
          </a:p>
          <a:p>
            <a:pPr algn="ctr">
              <a:spcBef>
                <a:spcPct val="0"/>
              </a:spcBef>
            </a:pPr>
            <a:r>
              <a:rPr lang="fa-IR" sz="2800" dirty="0" smtClean="0">
                <a:solidFill>
                  <a:srgbClr val="993300"/>
                </a:solidFill>
                <a:latin typeface="IranNastaliq" panose="02000503000000020003" pitchFamily="2" charset="0"/>
                <a:cs typeface="B Nazanin" panose="00000400000000000000" pitchFamily="2" charset="-78"/>
              </a:rPr>
              <a:t>استاد(ان) راهنما: نام استاد(ان) راهنما</a:t>
            </a:r>
            <a:endParaRPr lang="fa-IR" sz="2800" dirty="0">
              <a:solidFill>
                <a:srgbClr val="993300"/>
              </a:solidFill>
              <a:latin typeface="IranNastaliq" panose="02000503000000020003" pitchFamily="2" charset="0"/>
              <a:cs typeface="B Nazanin" panose="00000400000000000000" pitchFamily="2" charset="-78"/>
            </a:endParaRPr>
          </a:p>
          <a:p>
            <a:pPr lvl="0" algn="ctr">
              <a:spcBef>
                <a:spcPct val="0"/>
              </a:spcBef>
            </a:pPr>
            <a:endParaRPr lang="fa-IR" sz="2800" b="1" dirty="0" smtClean="0">
              <a:solidFill>
                <a:srgbClr val="002060"/>
              </a:solidFill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  <a:latin typeface="IranNastaliq" pitchFamily="18" charset="0"/>
              <a:cs typeface="IranNastaliq" pitchFamily="18" charset="0"/>
            </a:endParaRPr>
          </a:p>
          <a:p>
            <a:pPr lvl="0" algn="ctr">
              <a:spcBef>
                <a:spcPct val="0"/>
              </a:spcBef>
            </a:pPr>
            <a:endParaRPr lang="fa-IR" sz="3200" b="1" dirty="0" smtClean="0">
              <a:solidFill>
                <a:srgbClr val="002060"/>
              </a:solidFill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  <a:latin typeface="IranNastaliq" pitchFamily="18" charset="0"/>
              <a:cs typeface="IranNastaliq" pitchFamily="18" charset="0"/>
            </a:endParaRPr>
          </a:p>
          <a:p>
            <a:pPr algn="ctr">
              <a:spcBef>
                <a:spcPct val="0"/>
              </a:spcBef>
            </a:pPr>
            <a:r>
              <a:rPr lang="fa-IR" sz="2800" b="1" dirty="0" smtClean="0">
                <a:solidFill>
                  <a:srgbClr val="FF9999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IranNastaliq" pitchFamily="18" charset="0"/>
                <a:cs typeface="IranNastaliq" pitchFamily="18" charset="0"/>
              </a:rPr>
              <a:t>دانشگاه صنعتی شیراز</a:t>
            </a:r>
            <a:endParaRPr kumimoji="0" lang="fa-IR" sz="2800" b="1" i="0" u="none" strike="noStrike" kern="1200" cap="none" spc="0" normalizeH="0" baseline="0" noProof="0" dirty="0">
              <a:ln>
                <a:noFill/>
              </a:ln>
              <a:solidFill>
                <a:srgbClr val="FF9999"/>
              </a:solidFill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  <a:uLnTx/>
              <a:uFillTx/>
              <a:latin typeface="IranNastaliq" pitchFamily="18" charset="0"/>
              <a:ea typeface="+mj-ea"/>
              <a:cs typeface="IranNastaliq" pitchFamily="18" charset="0"/>
            </a:endParaRPr>
          </a:p>
        </p:txBody>
      </p:sp>
      <p:pic>
        <p:nvPicPr>
          <p:cNvPr id="7" name="Picture 6" descr="downloa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5902166"/>
            <a:ext cx="968693" cy="955834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642910" y="4929198"/>
            <a:ext cx="7851648" cy="714380"/>
          </a:xfrm>
          <a:prstGeom prst="rect">
            <a:avLst/>
          </a:prstGeom>
          <a:ln>
            <a:noFill/>
          </a:ln>
        </p:spPr>
        <p:txBody>
          <a:bodyPr vert="horz" lIns="0" tIns="0" rIns="18288" bIns="0" anchor="b">
            <a:normAutofit fontScale="92500" lnSpcReduction="1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5600" b="1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tint val="90000"/>
                  <a:satMod val="120000"/>
                </a:schemeClr>
              </a:solidFill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  <a:uLnTx/>
              <a:uFillTx/>
              <a:latin typeface="IranNastaliq" pitchFamily="18" charset="0"/>
              <a:ea typeface="+mj-ea"/>
              <a:cs typeface="IranNastaliq" pitchFamily="18" charset="0"/>
            </a:endParaRP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CFFF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920CD237-EBCB-44B1-B53E-BAF42B599DE9}" type="slidenum">
              <a:rPr lang="fa-IR" smtClean="0"/>
              <a:pPr/>
              <a:t>10</a:t>
            </a:fld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fa-IR" sz="2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کارهای انجام شده توسط دانشجو در </a:t>
            </a:r>
            <a:r>
              <a:rPr lang="fa-IR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شش </a:t>
            </a:r>
            <a:r>
              <a:rPr lang="fa-IR" sz="2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ماهه اخیر</a:t>
            </a:r>
            <a:r>
              <a:rPr lang="fa-IR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 در صفحات با پس زمینه </a:t>
            </a:r>
            <a:r>
              <a:rPr lang="fa-IR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سفید</a:t>
            </a:r>
            <a:r>
              <a:rPr lang="fa-IR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 </a:t>
            </a:r>
            <a:r>
              <a:rPr lang="fa-IR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تهیه شود.</a:t>
            </a:r>
          </a:p>
          <a:p>
            <a:pPr marL="0" indent="0" algn="ctr">
              <a:buNone/>
            </a:pPr>
            <a:endParaRPr lang="fa-IR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  <a:p>
            <a:pPr marL="0" indent="0" algn="ctr">
              <a:buNone/>
            </a:pPr>
            <a:r>
              <a:rPr lang="fa-IR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حداکثر اسلاید های این بخش: </a:t>
            </a:r>
            <a:r>
              <a:rPr lang="fa-IR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__</a:t>
            </a:r>
            <a:endParaRPr lang="fa-IR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  <a:p>
            <a:pPr marL="0" indent="0" algn="ctr">
              <a:buNone/>
            </a:pPr>
            <a:endParaRPr lang="fa-IR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  <a:p>
            <a:pPr marL="0" indent="0" algn="ctr">
              <a:buNone/>
            </a:pPr>
            <a:r>
              <a:rPr lang="fa-IR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حداقل </a:t>
            </a:r>
            <a:r>
              <a:rPr lang="fa-IR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زمان صرف شده در ارائه این بخش: </a:t>
            </a:r>
            <a:r>
              <a:rPr lang="fa-IR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9 دقیقه</a:t>
            </a:r>
          </a:p>
          <a:p>
            <a:pPr marL="0" indent="0" algn="ctr">
              <a:buNone/>
            </a:pPr>
            <a:endParaRPr lang="fa-IR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  <a:p>
            <a:pPr marL="0" indent="0" algn="ctr">
              <a:buNone/>
            </a:pPr>
            <a:r>
              <a:rPr lang="fa-IR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حداکثر </a:t>
            </a:r>
            <a:r>
              <a:rPr lang="fa-IR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زمان صرف شده در ارائه این بخش: </a:t>
            </a:r>
            <a:r>
              <a:rPr lang="fa-IR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15 </a:t>
            </a:r>
            <a:r>
              <a:rPr lang="fa-IR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دقیقه</a:t>
            </a:r>
            <a:endParaRPr lang="fa-IR" sz="2400" dirty="0">
              <a:solidFill>
                <a:srgbClr val="0070C0"/>
              </a:solidFill>
            </a:endParaRPr>
          </a:p>
          <a:p>
            <a:pPr marL="0" indent="0" algn="ctr">
              <a:buNone/>
            </a:pPr>
            <a:endParaRPr lang="fa-IR" sz="2400" dirty="0">
              <a:solidFill>
                <a:srgbClr val="0070C0"/>
              </a:solidFill>
            </a:endParaRPr>
          </a:p>
          <a:p>
            <a:endParaRPr lang="fa-IR" sz="2400" dirty="0"/>
          </a:p>
        </p:txBody>
      </p:sp>
    </p:spTree>
    <p:extLst>
      <p:ext uri="{BB962C8B-B14F-4D97-AF65-F5344CB8AC3E}">
        <p14:creationId xmlns:p14="http://schemas.microsoft.com/office/powerpoint/2010/main" val="201905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CFFF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920CD237-EBCB-44B1-B53E-BAF42B599DE9}" type="slidenum">
              <a:rPr lang="fa-IR" smtClean="0"/>
              <a:pPr/>
              <a:t>11</a:t>
            </a:fld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37499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CFFF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920CD237-EBCB-44B1-B53E-BAF42B599DE9}" type="slidenum">
              <a:rPr lang="fa-IR" smtClean="0"/>
              <a:pPr/>
              <a:t>12</a:t>
            </a:fld>
            <a:endParaRPr lang="fa-IR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222219649"/>
              </p:ext>
            </p:extLst>
          </p:nvPr>
        </p:nvGraphicFramePr>
        <p:xfrm>
          <a:off x="457200" y="3933056"/>
          <a:ext cx="8229600" cy="212344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136024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dirty="0" smtClean="0">
                          <a:solidFill>
                            <a:srgbClr val="FF0000"/>
                          </a:solidFill>
                          <a:cs typeface="B Nazanin" panose="00000400000000000000" pitchFamily="2" charset="-78"/>
                        </a:rPr>
                        <a:t>شش ماهه</a:t>
                      </a:r>
                      <a:r>
                        <a:rPr lang="fa-IR" baseline="0" dirty="0" smtClean="0">
                          <a:solidFill>
                            <a:srgbClr val="FF0000"/>
                          </a:solidFill>
                          <a:cs typeface="B Nazanin" panose="00000400000000000000" pitchFamily="2" charset="-78"/>
                        </a:rPr>
                        <a:t> اول 97</a:t>
                      </a:r>
                      <a:endParaRPr lang="fa-IR" dirty="0">
                        <a:solidFill>
                          <a:srgbClr val="FF0000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dirty="0" smtClean="0">
                          <a:solidFill>
                            <a:srgbClr val="FF0000"/>
                          </a:solidFill>
                          <a:cs typeface="B Nazanin" panose="00000400000000000000" pitchFamily="2" charset="-78"/>
                        </a:rPr>
                        <a:t>شش ماهه</a:t>
                      </a:r>
                      <a:r>
                        <a:rPr lang="fa-IR" baseline="0" dirty="0" smtClean="0">
                          <a:solidFill>
                            <a:srgbClr val="FF0000"/>
                          </a:solidFill>
                          <a:cs typeface="B Nazanin" panose="00000400000000000000" pitchFamily="2" charset="-78"/>
                        </a:rPr>
                        <a:t> دوم 97</a:t>
                      </a:r>
                      <a:endParaRPr lang="fa-IR" dirty="0" smtClean="0">
                        <a:solidFill>
                          <a:srgbClr val="FF0000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dirty="0" smtClean="0">
                          <a:solidFill>
                            <a:srgbClr val="FF0000"/>
                          </a:solidFill>
                          <a:cs typeface="B Nazanin" panose="00000400000000000000" pitchFamily="2" charset="-78"/>
                        </a:rPr>
                        <a:t>شش ماهه</a:t>
                      </a:r>
                      <a:r>
                        <a:rPr lang="fa-IR" baseline="0" dirty="0" smtClean="0">
                          <a:solidFill>
                            <a:srgbClr val="FF0000"/>
                          </a:solidFill>
                          <a:cs typeface="B Nazanin" panose="00000400000000000000" pitchFamily="2" charset="-78"/>
                        </a:rPr>
                        <a:t> اول 98</a:t>
                      </a:r>
                      <a:endParaRPr lang="fa-IR" dirty="0">
                        <a:solidFill>
                          <a:srgbClr val="FF0000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dirty="0" smtClean="0">
                          <a:solidFill>
                            <a:srgbClr val="FF0000"/>
                          </a:solidFill>
                          <a:cs typeface="B Nazanin" panose="00000400000000000000" pitchFamily="2" charset="-78"/>
                        </a:rPr>
                        <a:t>شش </a:t>
                      </a:r>
                      <a:r>
                        <a:rPr lang="fa-IR" smtClean="0">
                          <a:solidFill>
                            <a:srgbClr val="FF0000"/>
                          </a:solidFill>
                          <a:cs typeface="B Nazanin" panose="00000400000000000000" pitchFamily="2" charset="-78"/>
                        </a:rPr>
                        <a:t>ماهه</a:t>
                      </a:r>
                      <a:r>
                        <a:rPr lang="fa-IR" baseline="0" smtClean="0">
                          <a:solidFill>
                            <a:srgbClr val="FF0000"/>
                          </a:solidFill>
                          <a:cs typeface="B Nazanin" panose="00000400000000000000" pitchFamily="2" charset="-78"/>
                        </a:rPr>
                        <a:t> دوم </a:t>
                      </a:r>
                      <a:r>
                        <a:rPr lang="fa-IR" baseline="0" dirty="0" smtClean="0">
                          <a:solidFill>
                            <a:srgbClr val="FF0000"/>
                          </a:solidFill>
                          <a:cs typeface="B Nazanin" panose="00000400000000000000" pitchFamily="2" charset="-78"/>
                        </a:rPr>
                        <a:t>98</a:t>
                      </a:r>
                      <a:endParaRPr lang="fa-IR" dirty="0" smtClean="0">
                        <a:solidFill>
                          <a:srgbClr val="FF0000"/>
                        </a:solidFill>
                        <a:cs typeface="B Nazanin" panose="00000400000000000000" pitchFamily="2" charset="-78"/>
                      </a:endParaRPr>
                    </a:p>
                    <a:p>
                      <a:pPr rtl="1"/>
                      <a:endParaRPr lang="fa-IR" dirty="0">
                        <a:solidFill>
                          <a:srgbClr val="FF0000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r>
                        <a:rPr lang="fa-IR" b="1" dirty="0" smtClean="0">
                          <a:solidFill>
                            <a:srgbClr val="0070C0"/>
                          </a:solidFill>
                          <a:cs typeface="B Nazanin" panose="00000400000000000000" pitchFamily="2" charset="-78"/>
                        </a:rPr>
                        <a:t>عنوان فعالیت</a:t>
                      </a:r>
                      <a:endParaRPr lang="fa-IR" b="1" dirty="0">
                        <a:solidFill>
                          <a:srgbClr val="0070C0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b="1" dirty="0" smtClean="0">
                          <a:solidFill>
                            <a:srgbClr val="0070C0"/>
                          </a:solidFill>
                          <a:cs typeface="B Nazanin" panose="00000400000000000000" pitchFamily="2" charset="-78"/>
                        </a:rPr>
                        <a:t>عنوان فعالیت</a:t>
                      </a:r>
                      <a:endParaRPr lang="fa-IR" b="1" dirty="0">
                        <a:solidFill>
                          <a:srgbClr val="0070C0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b="1" dirty="0" smtClean="0">
                          <a:solidFill>
                            <a:srgbClr val="0070C0"/>
                          </a:solidFill>
                          <a:cs typeface="B Nazanin" panose="00000400000000000000" pitchFamily="2" charset="-78"/>
                        </a:rPr>
                        <a:t>عنوان فعالیت</a:t>
                      </a:r>
                      <a:endParaRPr lang="fa-IR" b="1" dirty="0">
                        <a:solidFill>
                          <a:srgbClr val="0070C0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CC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b="1" dirty="0" smtClean="0">
                          <a:solidFill>
                            <a:srgbClr val="0070C0"/>
                          </a:solidFill>
                          <a:cs typeface="B Nazanin" panose="00000400000000000000" pitchFamily="2" charset="-78"/>
                        </a:rPr>
                        <a:t>عنوان فعالیت</a:t>
                      </a:r>
                      <a:endParaRPr lang="fa-IR" b="1" dirty="0">
                        <a:solidFill>
                          <a:srgbClr val="0070C0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8" name="Content Placeholder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>
            <a:lvl1pPr marL="342900" indent="-3429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ü"/>
            </a:pPr>
            <a:r>
              <a:rPr lang="fa-IR" sz="2000" dirty="0" smtClean="0">
                <a:solidFill>
                  <a:srgbClr val="0070C0"/>
                </a:solidFill>
                <a:cs typeface="B Nazanin" panose="00000400000000000000" pitchFamily="2" charset="-78"/>
              </a:rPr>
              <a:t>در پایان، جدولی از کارهای انجام شده و کارهای آینده، مطابق مثال زیر تهیه شود.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fa-IR" sz="2000" dirty="0" smtClean="0">
                <a:solidFill>
                  <a:srgbClr val="0070C0"/>
                </a:solidFill>
                <a:cs typeface="B Nazanin" panose="00000400000000000000" pitchFamily="2" charset="-78"/>
              </a:rPr>
              <a:t>فعالیت های انجام شده با رنگ آبی مشخص شوند.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fa-IR" sz="2000" dirty="0" smtClean="0">
                <a:solidFill>
                  <a:srgbClr val="0070C0"/>
                </a:solidFill>
                <a:cs typeface="B Nazanin" panose="00000400000000000000" pitchFamily="2" charset="-78"/>
              </a:rPr>
              <a:t>فعالیت های آینده که در شش ماه بعدی انجام خواهند شد، با رنگ سبز مشخص شوند.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fa-IR" sz="2000" dirty="0" smtClean="0">
                <a:solidFill>
                  <a:srgbClr val="0070C0"/>
                </a:solidFill>
                <a:cs typeface="B Nazanin" panose="00000400000000000000" pitchFamily="2" charset="-78"/>
              </a:rPr>
              <a:t>سایر فعالیت های آینده، با رنگ زرد مشخص شوند</a:t>
            </a:r>
            <a:r>
              <a:rPr lang="fa-IR" sz="2000" dirty="0" smtClean="0">
                <a:solidFill>
                  <a:srgbClr val="0070C0"/>
                </a:solidFill>
                <a:cs typeface="B Nazanin" panose="00000400000000000000" pitchFamily="2" charset="-78"/>
              </a:rPr>
              <a:t>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fa-IR" sz="2000" dirty="0">
                <a:solidFill>
                  <a:srgbClr val="0070C0"/>
                </a:solidFill>
                <a:cs typeface="B Nazanin" panose="00000400000000000000" pitchFamily="2" charset="-78"/>
              </a:rPr>
              <a:t>به علاوه، مقالات (احتمالی) پذیرفته شده، در دست داوری، و ارسال شده را ذکر نمایید.</a:t>
            </a:r>
            <a:endParaRPr lang="fa-IR" sz="2000" dirty="0"/>
          </a:p>
          <a:p>
            <a:pPr>
              <a:buFont typeface="Wingdings" panose="05000000000000000000" pitchFamily="2" charset="2"/>
              <a:buChar char="ü"/>
            </a:pPr>
            <a:endParaRPr lang="fa-IR" dirty="0" smtClean="0"/>
          </a:p>
        </p:txBody>
      </p:sp>
    </p:spTree>
    <p:extLst>
      <p:ext uri="{BB962C8B-B14F-4D97-AF65-F5344CB8AC3E}">
        <p14:creationId xmlns:p14="http://schemas.microsoft.com/office/powerpoint/2010/main" val="2848447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2">
              <a:lumMod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920CD237-EBCB-44B1-B53E-BAF42B599DE9}" type="slidenum">
              <a:rPr lang="fa-IR" smtClean="0"/>
              <a:pPr/>
              <a:t>2</a:t>
            </a:fld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ü"/>
            </a:pPr>
            <a:r>
              <a:rPr lang="fa-I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نکات کلی: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fa-IR" sz="2400" dirty="0" smtClean="0">
                <a:solidFill>
                  <a:srgbClr val="0070C0"/>
                </a:solidFill>
                <a:cs typeface="B Nazanin" panose="00000400000000000000" pitchFamily="2" charset="-78"/>
              </a:rPr>
              <a:t>زمان کلی ارائه: 20 دقیقه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fa-IR" sz="2400" dirty="0" smtClean="0">
                <a:solidFill>
                  <a:srgbClr val="0070C0"/>
                </a:solidFill>
                <a:cs typeface="B Nazanin" panose="00000400000000000000" pitchFamily="2" charset="-78"/>
              </a:rPr>
              <a:t>حتی المقدور از نمایش نوشته های طولانی اجتناب شود.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fa-IR" sz="2400" dirty="0" smtClean="0">
                <a:solidFill>
                  <a:srgbClr val="0070C0"/>
                </a:solidFill>
                <a:cs typeface="B Nazanin" panose="00000400000000000000" pitchFamily="2" charset="-78"/>
              </a:rPr>
              <a:t>به نحو مقتضی از انیمیشن ها جهت نمایش بهتر مطالب استفاده شود.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fa-IR" sz="2400" dirty="0" smtClean="0">
                <a:solidFill>
                  <a:srgbClr val="0070C0"/>
                </a:solidFill>
                <a:cs typeface="B Nazanin" panose="00000400000000000000" pitchFamily="2" charset="-78"/>
              </a:rPr>
              <a:t>فرمول ها با کیفیت بالا توسط نرم افزارهای مربوطه نوشته شوند و از قرار دادن آن ها بصورت عکس اجتناب شود.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fa-IR" sz="2400" dirty="0" smtClean="0">
                <a:solidFill>
                  <a:srgbClr val="0070C0"/>
                </a:solidFill>
                <a:cs typeface="B Nazanin" panose="00000400000000000000" pitchFamily="2" charset="-78"/>
              </a:rPr>
              <a:t>در قسمت مروری بر کارهای گذشته، اطلاعات هر مقاله نمایش داده شود، به گونه ای که بر نام مجله و سال انتشار به نحو مناسبی تاکید شده باشد.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773379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2">
              <a:lumMod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920CD237-EBCB-44B1-B53E-BAF42B599DE9}" type="slidenum">
              <a:rPr lang="fa-IR" smtClean="0"/>
              <a:pPr/>
              <a:t>3</a:t>
            </a:fld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fa-IR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کلیات مساله، هدف، و ضرورت انجام رساله</a:t>
            </a:r>
            <a:r>
              <a:rPr lang="fa-IR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 در صفحات با پس زمینه </a:t>
            </a:r>
            <a:r>
              <a:rPr lang="fa-IR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خاکستری</a:t>
            </a:r>
            <a:r>
              <a:rPr lang="fa-IR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 تهیه شود.</a:t>
            </a:r>
          </a:p>
          <a:p>
            <a:pPr marL="0" indent="0" algn="ctr">
              <a:buNone/>
            </a:pPr>
            <a:endParaRPr lang="fa-IR" sz="2400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  <a:p>
            <a:pPr marL="0" indent="0" algn="ctr">
              <a:buNone/>
            </a:pPr>
            <a:r>
              <a:rPr lang="fa-IR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حداکثر اسلاید های این بخش: 6 اسلاید</a:t>
            </a:r>
          </a:p>
          <a:p>
            <a:pPr marL="0" indent="0" algn="ctr">
              <a:buNone/>
            </a:pPr>
            <a:endParaRPr lang="fa-IR" sz="2400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  <a:p>
            <a:pPr marL="0" indent="0" algn="ctr">
              <a:buNone/>
            </a:pPr>
            <a:r>
              <a:rPr lang="fa-IR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حداکثر زمان صرف شده در ارائه این بخش: 3 دقیقه</a:t>
            </a:r>
            <a:endParaRPr lang="fa-IR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7605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2">
              <a:lumMod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920CD237-EBCB-44B1-B53E-BAF42B599DE9}" type="slidenum">
              <a:rPr lang="fa-IR" smtClean="0"/>
              <a:pPr/>
              <a:t>4</a:t>
            </a:fld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60248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9933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920CD237-EBCB-44B1-B53E-BAF42B599DE9}" type="slidenum">
              <a:rPr lang="fa-IR" smtClean="0"/>
              <a:pPr/>
              <a:t>5</a:t>
            </a:fld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fa-IR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مروری بر کارهای گذشته</a:t>
            </a:r>
            <a:r>
              <a:rPr lang="fa-IR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 در صفحات با پس زمینه </a:t>
            </a:r>
            <a:r>
              <a:rPr lang="fa-IR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قهوه ای</a:t>
            </a:r>
            <a:r>
              <a:rPr lang="fa-IR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 تهیه شود.</a:t>
            </a:r>
          </a:p>
          <a:p>
            <a:pPr marL="0" indent="0" algn="ctr">
              <a:buNone/>
            </a:pPr>
            <a:endParaRPr lang="fa-IR" sz="2400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  <a:p>
            <a:pPr marL="0" indent="0" algn="ctr">
              <a:buNone/>
            </a:pPr>
            <a:r>
              <a:rPr lang="fa-IR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حداکثر اسلاید های این بخش: 10 اسلاید</a:t>
            </a:r>
          </a:p>
          <a:p>
            <a:pPr marL="0" indent="0" algn="ctr">
              <a:buNone/>
            </a:pPr>
            <a:endParaRPr lang="fa-IR" sz="2400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  <a:p>
            <a:pPr marL="0" indent="0" algn="ctr">
              <a:buNone/>
            </a:pPr>
            <a:r>
              <a:rPr lang="fa-IR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حداکثر زمان صرف شده در ارائه این بخش: 3 دقیقه</a:t>
            </a:r>
            <a:endParaRPr lang="fa-IR" sz="2400" dirty="0" smtClean="0">
              <a:solidFill>
                <a:srgbClr val="0070C0"/>
              </a:solidFill>
            </a:endParaRPr>
          </a:p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56853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9933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920CD237-EBCB-44B1-B53E-BAF42B599DE9}" type="slidenum">
              <a:rPr lang="fa-IR" smtClean="0"/>
              <a:pPr/>
              <a:t>6</a:t>
            </a:fld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70156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66CCFF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920CD237-EBCB-44B1-B53E-BAF42B599DE9}" type="slidenum">
              <a:rPr lang="fa-IR" smtClean="0"/>
              <a:pPr/>
              <a:t>7</a:t>
            </a:fld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fa-IR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کارهای انجام شده توسط دانشجو در طول دوره بجز شش ماهه اخیر</a:t>
            </a:r>
            <a:r>
              <a:rPr lang="fa-IR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 در صفحات با پس زمینه </a:t>
            </a:r>
            <a:r>
              <a:rPr lang="fa-IR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آبی</a:t>
            </a:r>
            <a:r>
              <a:rPr lang="fa-IR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 تهیه شود.</a:t>
            </a:r>
          </a:p>
          <a:p>
            <a:pPr marL="0" indent="0" algn="ctr">
              <a:buNone/>
            </a:pPr>
            <a:endParaRPr lang="fa-IR" sz="2400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  <a:p>
            <a:pPr marL="0" indent="0" algn="ctr">
              <a:buNone/>
            </a:pPr>
            <a:r>
              <a:rPr lang="fa-IR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حداکثر اسلاید های این بخش: 10 اسلاید</a:t>
            </a:r>
          </a:p>
          <a:p>
            <a:pPr marL="0" indent="0" algn="ctr">
              <a:buNone/>
            </a:pPr>
            <a:endParaRPr lang="fa-IR" sz="2400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  <a:p>
            <a:pPr marL="0" indent="0" algn="ctr">
              <a:buNone/>
            </a:pPr>
            <a:r>
              <a:rPr lang="fa-IR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حداکثر زمان صرف شده در ارائه این بخش: 5 دقیقه</a:t>
            </a:r>
            <a:endParaRPr lang="fa-IR" sz="2400" dirty="0" smtClean="0">
              <a:solidFill>
                <a:srgbClr val="0070C0"/>
              </a:solidFill>
            </a:endParaRPr>
          </a:p>
          <a:p>
            <a:pPr marL="0" indent="0" algn="ctr">
              <a:buNone/>
            </a:pPr>
            <a:endParaRPr lang="fa-IR" sz="2400" dirty="0" smtClean="0"/>
          </a:p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441939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66CCFF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920CD237-EBCB-44B1-B53E-BAF42B599DE9}" type="slidenum">
              <a:rPr lang="fa-IR" smtClean="0"/>
              <a:pPr/>
              <a:t>8</a:t>
            </a:fld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77205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66CCFF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920CD237-EBCB-44B1-B53E-BAF42B599DE9}" type="slidenum">
              <a:rPr lang="fa-IR" smtClean="0"/>
              <a:pPr/>
              <a:t>9</a:t>
            </a:fld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ü"/>
            </a:pPr>
            <a:r>
              <a:rPr lang="fa-IR" sz="2400" dirty="0">
                <a:solidFill>
                  <a:srgbClr val="0070C0"/>
                </a:solidFill>
                <a:cs typeface="B Nazanin" panose="00000400000000000000" pitchFamily="2" charset="-78"/>
              </a:rPr>
              <a:t>در </a:t>
            </a:r>
            <a:r>
              <a:rPr lang="fa-IR" sz="2400" dirty="0" smtClean="0">
                <a:solidFill>
                  <a:srgbClr val="0070C0"/>
                </a:solidFill>
                <a:cs typeface="B Nazanin" panose="00000400000000000000" pitchFamily="2" charset="-78"/>
              </a:rPr>
              <a:t>پایان این بخش، جدول کارهای انجام شده و آتی که در پایان گزارش شش ماهه قبل آورده شده، را </a:t>
            </a:r>
            <a:r>
              <a:rPr lang="fa-IR" sz="2400" b="1" u="sng" dirty="0" smtClean="0">
                <a:solidFill>
                  <a:srgbClr val="0070C0"/>
                </a:solidFill>
                <a:cs typeface="B Nazanin" panose="00000400000000000000" pitchFamily="2" charset="-78"/>
              </a:rPr>
              <a:t>عینا</a:t>
            </a:r>
            <a:r>
              <a:rPr lang="fa-IR" sz="2400" dirty="0" smtClean="0">
                <a:solidFill>
                  <a:srgbClr val="0070C0"/>
                </a:solidFill>
                <a:cs typeface="B Nazanin" panose="00000400000000000000" pitchFamily="2" charset="-78"/>
              </a:rPr>
              <a:t> نمایش دهید.</a:t>
            </a:r>
            <a:endParaRPr lang="fa-IR" dirty="0"/>
          </a:p>
        </p:txBody>
      </p:sp>
      <p:graphicFrame>
        <p:nvGraphicFramePr>
          <p:cNvPr id="7" name="Content Placeholder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05868182"/>
              </p:ext>
            </p:extLst>
          </p:nvPr>
        </p:nvGraphicFramePr>
        <p:xfrm>
          <a:off x="457200" y="2852936"/>
          <a:ext cx="8229600" cy="212344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136024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dirty="0" smtClean="0">
                          <a:solidFill>
                            <a:srgbClr val="FF0000"/>
                          </a:solidFill>
                          <a:cs typeface="B Nazanin" panose="00000400000000000000" pitchFamily="2" charset="-78"/>
                        </a:rPr>
                        <a:t>شش ماهه</a:t>
                      </a:r>
                      <a:r>
                        <a:rPr lang="fa-IR" baseline="0" dirty="0" smtClean="0">
                          <a:solidFill>
                            <a:srgbClr val="FF0000"/>
                          </a:solidFill>
                          <a:cs typeface="B Nazanin" panose="00000400000000000000" pitchFamily="2" charset="-78"/>
                        </a:rPr>
                        <a:t> اول 97</a:t>
                      </a:r>
                      <a:endParaRPr lang="fa-IR" dirty="0">
                        <a:solidFill>
                          <a:srgbClr val="FF0000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dirty="0" smtClean="0">
                          <a:solidFill>
                            <a:srgbClr val="FF0000"/>
                          </a:solidFill>
                          <a:cs typeface="B Nazanin" panose="00000400000000000000" pitchFamily="2" charset="-78"/>
                        </a:rPr>
                        <a:t>شش ماهه</a:t>
                      </a:r>
                      <a:r>
                        <a:rPr lang="fa-IR" baseline="0" dirty="0" smtClean="0">
                          <a:solidFill>
                            <a:srgbClr val="FF0000"/>
                          </a:solidFill>
                          <a:cs typeface="B Nazanin" panose="00000400000000000000" pitchFamily="2" charset="-78"/>
                        </a:rPr>
                        <a:t> دوم 97</a:t>
                      </a:r>
                      <a:endParaRPr lang="fa-IR" dirty="0" smtClean="0">
                        <a:solidFill>
                          <a:srgbClr val="FF0000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dirty="0" smtClean="0">
                          <a:solidFill>
                            <a:srgbClr val="FF0000"/>
                          </a:solidFill>
                          <a:cs typeface="B Nazanin" panose="00000400000000000000" pitchFamily="2" charset="-78"/>
                        </a:rPr>
                        <a:t>شش ماهه</a:t>
                      </a:r>
                      <a:r>
                        <a:rPr lang="fa-IR" baseline="0" dirty="0" smtClean="0">
                          <a:solidFill>
                            <a:srgbClr val="FF0000"/>
                          </a:solidFill>
                          <a:cs typeface="B Nazanin" panose="00000400000000000000" pitchFamily="2" charset="-78"/>
                        </a:rPr>
                        <a:t> اول 98</a:t>
                      </a:r>
                      <a:endParaRPr lang="fa-IR" dirty="0">
                        <a:solidFill>
                          <a:srgbClr val="FF0000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dirty="0" smtClean="0">
                          <a:solidFill>
                            <a:srgbClr val="FF0000"/>
                          </a:solidFill>
                          <a:cs typeface="B Nazanin" panose="00000400000000000000" pitchFamily="2" charset="-78"/>
                        </a:rPr>
                        <a:t>شش ماهه</a:t>
                      </a:r>
                      <a:r>
                        <a:rPr lang="fa-IR" baseline="0" dirty="0" smtClean="0">
                          <a:solidFill>
                            <a:srgbClr val="FF0000"/>
                          </a:solidFill>
                          <a:cs typeface="B Nazanin" panose="00000400000000000000" pitchFamily="2" charset="-78"/>
                        </a:rPr>
                        <a:t> دوم 98</a:t>
                      </a:r>
                      <a:endParaRPr lang="fa-IR" dirty="0" smtClean="0">
                        <a:solidFill>
                          <a:srgbClr val="FF0000"/>
                        </a:solidFill>
                        <a:cs typeface="B Nazanin" panose="00000400000000000000" pitchFamily="2" charset="-78"/>
                      </a:endParaRPr>
                    </a:p>
                    <a:p>
                      <a:pPr rtl="1"/>
                      <a:endParaRPr lang="fa-IR" dirty="0">
                        <a:solidFill>
                          <a:srgbClr val="FF0000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r>
                        <a:rPr lang="fa-IR" b="1" dirty="0" smtClean="0">
                          <a:solidFill>
                            <a:srgbClr val="0070C0"/>
                          </a:solidFill>
                          <a:cs typeface="B Nazanin" panose="00000400000000000000" pitchFamily="2" charset="-78"/>
                        </a:rPr>
                        <a:t>عنوان فعالیت</a:t>
                      </a:r>
                      <a:endParaRPr lang="fa-IR" b="1" dirty="0">
                        <a:solidFill>
                          <a:srgbClr val="0070C0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b="1" dirty="0" smtClean="0">
                          <a:solidFill>
                            <a:srgbClr val="0070C0"/>
                          </a:solidFill>
                          <a:cs typeface="B Nazanin" panose="00000400000000000000" pitchFamily="2" charset="-78"/>
                        </a:rPr>
                        <a:t>عنوان فعالیت</a:t>
                      </a:r>
                      <a:endParaRPr lang="fa-IR" b="1" dirty="0">
                        <a:solidFill>
                          <a:srgbClr val="0070C0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CC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b="1" dirty="0" smtClean="0">
                          <a:solidFill>
                            <a:srgbClr val="0070C0"/>
                          </a:solidFill>
                          <a:cs typeface="B Nazanin" panose="00000400000000000000" pitchFamily="2" charset="-78"/>
                        </a:rPr>
                        <a:t>عنوان فعالیت</a:t>
                      </a:r>
                      <a:endParaRPr lang="fa-IR" b="1" dirty="0">
                        <a:solidFill>
                          <a:srgbClr val="0070C0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b="1" dirty="0" smtClean="0">
                          <a:solidFill>
                            <a:srgbClr val="0070C0"/>
                          </a:solidFill>
                          <a:cs typeface="B Nazanin" panose="00000400000000000000" pitchFamily="2" charset="-78"/>
                        </a:rPr>
                        <a:t>عنوان فعالیت</a:t>
                      </a:r>
                      <a:endParaRPr lang="fa-IR" b="1" dirty="0">
                        <a:solidFill>
                          <a:srgbClr val="0070C0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62884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21757</TotalTime>
  <Words>430</Words>
  <Application>Microsoft Office PowerPoint</Application>
  <PresentationFormat>On-screen Show (4:3)</PresentationFormat>
  <Paragraphs>72</Paragraphs>
  <Slides>12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Median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PARANDCO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PARAND</dc:creator>
  <cp:lastModifiedBy>PARAND</cp:lastModifiedBy>
  <cp:revision>2337</cp:revision>
  <dcterms:created xsi:type="dcterms:W3CDTF">2014-09-20T08:19:51Z</dcterms:created>
  <dcterms:modified xsi:type="dcterms:W3CDTF">2018-07-14T06:52:05Z</dcterms:modified>
</cp:coreProperties>
</file>